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7" r:id="rId2"/>
    <p:sldId id="261" r:id="rId3"/>
    <p:sldId id="264" r:id="rId4"/>
    <p:sldId id="271" r:id="rId5"/>
    <p:sldId id="273" r:id="rId6"/>
    <p:sldId id="270" r:id="rId7"/>
    <p:sldId id="272" r:id="rId8"/>
    <p:sldId id="269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>
        <p:scale>
          <a:sx n="66" d="100"/>
          <a:sy n="66" d="100"/>
        </p:scale>
        <p:origin x="900" y="2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7AA3CF-774C-422C-9AAF-E5DAFE462AFD}" type="datetimeFigureOut">
              <a:rPr lang="en-US" smtClean="0"/>
              <a:t>8/3/2022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4DC3DD-EB61-49C8-94E2-1A63987855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82384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95B543-0236-4AEE-9F15-C7CF1150485F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407332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95B543-0236-4AEE-9F15-C7CF1150485F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14087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95B543-0236-4AEE-9F15-C7CF1150485F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327944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AD5385-0A90-410C-822F-88E3CDB98FF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424C084-9124-4345-8046-75FB2385B97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D3E93B-6B17-4C33-983F-F6B9D06433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3E5E8-A572-4A49-9BEB-E24A684F23E5}" type="datetimeFigureOut">
              <a:rPr lang="en-US" smtClean="0"/>
              <a:t>8/3/2022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FF29CE-98BC-44DF-970F-6A49760CB0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AD8862-C8F9-439A-873C-CE6BD429CD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8EBC3-1618-40B7-8D77-EC8E143644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37550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321F5-4A10-4DF9-ABEA-77B6F2B4EA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D1ABACC-9A17-4732-9222-20CEF178D74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EEFE4C-476B-4B39-AC45-319CA81279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3E5E8-A572-4A49-9BEB-E24A684F23E5}" type="datetimeFigureOut">
              <a:rPr lang="en-US" smtClean="0"/>
              <a:t>8/3/2022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A7756F-1DC9-48C7-8005-9A5069DA8D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EC33CD-4C0E-44B9-A8B1-099C2DB3CD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8EBC3-1618-40B7-8D77-EC8E143644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64485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7E0DB57-7E20-4312-98EE-A03844457D3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F8BBE80-7685-4D03-843F-C0D129F5BE9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21E50F-AF98-4424-AEC4-5C13F8773F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3E5E8-A572-4A49-9BEB-E24A684F23E5}" type="datetimeFigureOut">
              <a:rPr lang="en-US" smtClean="0"/>
              <a:t>8/3/2022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B20376-3A5D-4E7A-93D0-C5E37F2593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EC380E-B98B-4FB3-BAE3-F95BB059E0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8EBC3-1618-40B7-8D77-EC8E143644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24189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84B9D3-EC2C-42A9-A42E-0D8ED05E47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029563-6A08-4435-8951-95DF3B74DC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F89095-25F4-41C9-B884-F7109D25DC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3E5E8-A572-4A49-9BEB-E24A684F23E5}" type="datetimeFigureOut">
              <a:rPr lang="en-US" smtClean="0"/>
              <a:t>8/3/2022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47E69E-F911-433D-8E6A-3553F7145D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3E707A-160E-4FC2-8200-6BC4279907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8EBC3-1618-40B7-8D77-EC8E143644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57047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F1296A-2179-4FA6-85A8-8A0B580E6E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30D2B5D-241F-4E5B-BAFA-17B3B08EE9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1EFAAB-B95E-42BD-9490-EF72167087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3E5E8-A572-4A49-9BEB-E24A684F23E5}" type="datetimeFigureOut">
              <a:rPr lang="en-US" smtClean="0"/>
              <a:t>8/3/2022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DE3410-6F3A-44CD-92DE-F1F3B3AF95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187A09-2897-489A-9D6F-221D8AF32C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8EBC3-1618-40B7-8D77-EC8E143644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90348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D4A89E-6223-4427-93F8-8F2C7E7EA1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5312B3-B481-4505-92EA-BFF2C7094E4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BBE3FD-1FF3-4C6A-803C-D00FB8A729C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19FF932-11F2-48C0-AD45-5D563EA71C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3E5E8-A572-4A49-9BEB-E24A684F23E5}" type="datetimeFigureOut">
              <a:rPr lang="en-US" smtClean="0"/>
              <a:t>8/3/2022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4465590-AA4C-4685-BE54-FC652175A0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D0F03F0-0A9B-4635-8DF0-B0CCE74C8F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8EBC3-1618-40B7-8D77-EC8E143644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84321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884BEE-6D74-4F2E-AB68-734DF38BD7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57FAA6F-2224-4A41-934B-FDA2F4ABA7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CD35553-744F-4C26-94B2-AA27DD92E7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ADC4358-5EC4-4AE5-98DB-F08ED4B35F6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3738DF9-2A4B-4DED-B8DA-07509E79CE7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0FFB67E-1182-4168-894D-E85C5B6BC2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3E5E8-A572-4A49-9BEB-E24A684F23E5}" type="datetimeFigureOut">
              <a:rPr lang="en-US" smtClean="0"/>
              <a:t>8/3/2022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C365A59-3C9E-4430-85C6-39574E2DAE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2939DEB-D1ED-45FF-B41F-A94563EC5A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8EBC3-1618-40B7-8D77-EC8E143644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919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E12C90-C664-4DBB-9C8F-0BD3867AC4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24E5027-E798-4D5E-8F7F-D80618629F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3E5E8-A572-4A49-9BEB-E24A684F23E5}" type="datetimeFigureOut">
              <a:rPr lang="en-US" smtClean="0"/>
              <a:t>8/3/2022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6ACDA68-F1BC-40EA-A22D-34555554FA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AEF7515-FFD7-4FAE-936A-5CB00FA225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8EBC3-1618-40B7-8D77-EC8E143644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00320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3E62FDE-E3A2-4324-B649-8684B889D7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3E5E8-A572-4A49-9BEB-E24A684F23E5}" type="datetimeFigureOut">
              <a:rPr lang="en-US" smtClean="0"/>
              <a:t>8/3/2022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B50377B-DDBD-410B-BE0C-CD64B68BC9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1E72ECE-3C35-4DE4-8C6C-A5DAD9C664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8EBC3-1618-40B7-8D77-EC8E143644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44432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BC8AFB-2A52-44F9-92B1-4874884765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8B4409-160F-456B-8622-4F484C4DD2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2B541DB-25DC-49F2-95D9-BC413134ACB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AD32ED2-F3A0-4E6B-8BBA-268B7B3804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3E5E8-A572-4A49-9BEB-E24A684F23E5}" type="datetimeFigureOut">
              <a:rPr lang="en-US" smtClean="0"/>
              <a:t>8/3/2022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89EE13D-8D1A-4CC7-AADF-AB7269747B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741B43-A567-4A4B-ACBE-94189DC1A3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8EBC3-1618-40B7-8D77-EC8E143644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32116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83C677-F121-4039-B2C2-8E066D2CDB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B2FFC22-26C9-42C3-910C-E312A232E09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710FC86-32FF-4C68-8068-14A69B951F7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A20FD30-BAB3-464A-ABE3-96BE2C8927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3E5E8-A572-4A49-9BEB-E24A684F23E5}" type="datetimeFigureOut">
              <a:rPr lang="en-US" smtClean="0"/>
              <a:t>8/3/2022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5378C54-5FB0-497F-B8AC-FFF35D216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BD2E8D0-B57E-4E04-A0A3-4027106B83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8EBC3-1618-40B7-8D77-EC8E143644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90091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777B872-CED0-4A9A-95A3-507FE5C44D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CCB0F13-A29B-4B79-9E8A-885E1CE105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819C81-7472-4FDA-AD5E-ECB2FE2F255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F3E5E8-A572-4A49-9BEB-E24A684F23E5}" type="datetimeFigureOut">
              <a:rPr lang="en-US" smtClean="0"/>
              <a:t>8/3/2022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6E0000-CBC3-400D-B080-384803DB48E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215DAB-D02A-4C47-860A-A028EE72BB7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98EBC3-1618-40B7-8D77-EC8E143644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9747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ike.com/nrc-app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www.rcboe.org/westside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" name="Group 23">
            <a:extLst>
              <a:ext uri="{FF2B5EF4-FFF2-40B4-BE49-F238E27FC236}">
                <a16:creationId xmlns:a16="http://schemas.microsoft.com/office/drawing/2014/main" id="{20F95502-65C6-482A-9B40-DDCB8DAA9D75}"/>
              </a:ext>
            </a:extLst>
          </p:cNvPr>
          <p:cNvGrpSpPr/>
          <p:nvPr/>
        </p:nvGrpSpPr>
        <p:grpSpPr>
          <a:xfrm>
            <a:off x="57" y="1"/>
            <a:ext cx="12191887" cy="577001"/>
            <a:chOff x="-324644" y="2222500"/>
            <a:chExt cx="22261685" cy="1302327"/>
          </a:xfrm>
        </p:grpSpPr>
        <p:sp>
          <p:nvSpPr>
            <p:cNvPr id="2" name="object 2"/>
            <p:cNvSpPr/>
            <p:nvPr/>
          </p:nvSpPr>
          <p:spPr>
            <a:xfrm>
              <a:off x="-324644" y="2222500"/>
              <a:ext cx="5600193" cy="1302327"/>
            </a:xfrm>
            <a:custGeom>
              <a:avLst/>
              <a:gdLst/>
              <a:ahLst/>
              <a:cxnLst/>
              <a:rect l="l" t="t" r="r" b="b"/>
              <a:pathLst>
                <a:path w="1892300" h="440055">
                  <a:moveTo>
                    <a:pt x="0" y="439737"/>
                  </a:moveTo>
                  <a:lnTo>
                    <a:pt x="1892300" y="439737"/>
                  </a:lnTo>
                  <a:lnTo>
                    <a:pt x="1892300" y="0"/>
                  </a:lnTo>
                  <a:lnTo>
                    <a:pt x="0" y="0"/>
                  </a:lnTo>
                  <a:lnTo>
                    <a:pt x="0" y="439737"/>
                  </a:lnTo>
                  <a:close/>
                </a:path>
              </a:pathLst>
            </a:custGeom>
            <a:solidFill>
              <a:srgbClr val="009EF3"/>
            </a:solidFill>
          </p:spPr>
          <p:txBody>
            <a:bodyPr wrap="square" lIns="0" tIns="0" rIns="0" bIns="0" rtlCol="0"/>
            <a:lstStyle/>
            <a:p>
              <a:endParaRPr sz="1154" dirty="0"/>
            </a:p>
          </p:txBody>
        </p:sp>
        <p:sp>
          <p:nvSpPr>
            <p:cNvPr id="3" name="object 3"/>
            <p:cNvSpPr/>
            <p:nvPr/>
          </p:nvSpPr>
          <p:spPr>
            <a:xfrm>
              <a:off x="16363156" y="2222500"/>
              <a:ext cx="5573885" cy="1302327"/>
            </a:xfrm>
            <a:custGeom>
              <a:avLst/>
              <a:gdLst/>
              <a:ahLst/>
              <a:cxnLst/>
              <a:rect l="l" t="t" r="r" b="b"/>
              <a:pathLst>
                <a:path w="1883409" h="440055">
                  <a:moveTo>
                    <a:pt x="0" y="0"/>
                  </a:moveTo>
                  <a:lnTo>
                    <a:pt x="0" y="439737"/>
                  </a:lnTo>
                  <a:lnTo>
                    <a:pt x="1883155" y="439737"/>
                  </a:lnTo>
                  <a:lnTo>
                    <a:pt x="1883155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8200"/>
            </a:solidFill>
          </p:spPr>
          <p:txBody>
            <a:bodyPr wrap="square" lIns="0" tIns="0" rIns="0" bIns="0" rtlCol="0"/>
            <a:lstStyle/>
            <a:p>
              <a:endParaRPr sz="1154" dirty="0"/>
            </a:p>
          </p:txBody>
        </p:sp>
        <p:sp>
          <p:nvSpPr>
            <p:cNvPr id="22" name="object 2">
              <a:extLst>
                <a:ext uri="{FF2B5EF4-FFF2-40B4-BE49-F238E27FC236}">
                  <a16:creationId xmlns:a16="http://schemas.microsoft.com/office/drawing/2014/main" id="{3708B453-DDCE-42C1-9AB9-A8D5DDCA46AD}"/>
                </a:ext>
              </a:extLst>
            </p:cNvPr>
            <p:cNvSpPr/>
            <p:nvPr/>
          </p:nvSpPr>
          <p:spPr>
            <a:xfrm>
              <a:off x="5237956" y="2222500"/>
              <a:ext cx="5600193" cy="1302327"/>
            </a:xfrm>
            <a:custGeom>
              <a:avLst/>
              <a:gdLst/>
              <a:ahLst/>
              <a:cxnLst/>
              <a:rect l="l" t="t" r="r" b="b"/>
              <a:pathLst>
                <a:path w="1892300" h="440055">
                  <a:moveTo>
                    <a:pt x="0" y="439737"/>
                  </a:moveTo>
                  <a:lnTo>
                    <a:pt x="1892300" y="439737"/>
                  </a:lnTo>
                  <a:lnTo>
                    <a:pt x="1892300" y="0"/>
                  </a:lnTo>
                  <a:lnTo>
                    <a:pt x="0" y="0"/>
                  </a:lnTo>
                  <a:lnTo>
                    <a:pt x="0" y="439737"/>
                  </a:lnTo>
                  <a:close/>
                </a:path>
              </a:pathLst>
            </a:custGeom>
            <a:solidFill>
              <a:srgbClr val="FFBF00"/>
            </a:solidFill>
          </p:spPr>
          <p:txBody>
            <a:bodyPr wrap="square" lIns="0" tIns="0" rIns="0" bIns="0" rtlCol="0"/>
            <a:lstStyle/>
            <a:p>
              <a:endParaRPr sz="1154" dirty="0"/>
            </a:p>
          </p:txBody>
        </p:sp>
        <p:sp>
          <p:nvSpPr>
            <p:cNvPr id="23" name="object 2">
              <a:extLst>
                <a:ext uri="{FF2B5EF4-FFF2-40B4-BE49-F238E27FC236}">
                  <a16:creationId xmlns:a16="http://schemas.microsoft.com/office/drawing/2014/main" id="{7D360C87-DA57-4F00-96B5-35199AD11657}"/>
                </a:ext>
              </a:extLst>
            </p:cNvPr>
            <p:cNvSpPr/>
            <p:nvPr/>
          </p:nvSpPr>
          <p:spPr>
            <a:xfrm>
              <a:off x="10800556" y="2222500"/>
              <a:ext cx="5600193" cy="1302327"/>
            </a:xfrm>
            <a:custGeom>
              <a:avLst/>
              <a:gdLst/>
              <a:ahLst/>
              <a:cxnLst/>
              <a:rect l="l" t="t" r="r" b="b"/>
              <a:pathLst>
                <a:path w="1892300" h="440055">
                  <a:moveTo>
                    <a:pt x="0" y="439737"/>
                  </a:moveTo>
                  <a:lnTo>
                    <a:pt x="1892300" y="439737"/>
                  </a:lnTo>
                  <a:lnTo>
                    <a:pt x="1892300" y="0"/>
                  </a:lnTo>
                  <a:lnTo>
                    <a:pt x="0" y="0"/>
                  </a:lnTo>
                  <a:lnTo>
                    <a:pt x="0" y="439737"/>
                  </a:lnTo>
                  <a:close/>
                </a:path>
              </a:pathLst>
            </a:custGeom>
            <a:solidFill>
              <a:srgbClr val="FFA100"/>
            </a:solidFill>
          </p:spPr>
          <p:txBody>
            <a:bodyPr wrap="square" lIns="0" tIns="0" rIns="0" bIns="0" rtlCol="0"/>
            <a:lstStyle/>
            <a:p>
              <a:endParaRPr sz="1154" dirty="0"/>
            </a:p>
          </p:txBody>
        </p:sp>
      </p:grpSp>
      <p:sp>
        <p:nvSpPr>
          <p:cNvPr id="8" name="object 8"/>
          <p:cNvSpPr/>
          <p:nvPr/>
        </p:nvSpPr>
        <p:spPr>
          <a:xfrm>
            <a:off x="0" y="1701491"/>
            <a:ext cx="12082836" cy="445436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154" dirty="0"/>
          </a:p>
        </p:txBody>
      </p:sp>
      <p:sp>
        <p:nvSpPr>
          <p:cNvPr id="19" name="object 19"/>
          <p:cNvSpPr/>
          <p:nvPr/>
        </p:nvSpPr>
        <p:spPr>
          <a:xfrm flipV="1">
            <a:off x="3652532" y="2647091"/>
            <a:ext cx="4935805" cy="175929"/>
          </a:xfrm>
          <a:custGeom>
            <a:avLst/>
            <a:gdLst/>
            <a:ahLst/>
            <a:cxnLst/>
            <a:rect l="l" t="t" r="r" b="b"/>
            <a:pathLst>
              <a:path w="4686300">
                <a:moveTo>
                  <a:pt x="0" y="0"/>
                </a:moveTo>
                <a:lnTo>
                  <a:pt x="4686300" y="0"/>
                </a:lnTo>
              </a:path>
            </a:pathLst>
          </a:custGeom>
          <a:ln w="8466">
            <a:solidFill>
              <a:srgbClr val="002E8E"/>
            </a:solidFill>
          </a:ln>
        </p:spPr>
        <p:txBody>
          <a:bodyPr wrap="square" lIns="0" tIns="0" rIns="0" bIns="0" rtlCol="0"/>
          <a:lstStyle/>
          <a:p>
            <a:pPr algn="ctr"/>
            <a:endParaRPr sz="1154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566BFC9-0871-42F0-9EED-E2429E411E39}"/>
              </a:ext>
            </a:extLst>
          </p:cNvPr>
          <p:cNvSpPr/>
          <p:nvPr/>
        </p:nvSpPr>
        <p:spPr>
          <a:xfrm>
            <a:off x="2952932" y="1675966"/>
            <a:ext cx="633500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13462">
                  <a:solidFill>
                    <a:srgbClr val="0070C0"/>
                  </a:solidFill>
                  <a:prstDash val="solid"/>
                </a:ln>
                <a:solidFill>
                  <a:srgbClr val="0000FF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Westside High School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3700F73-3A49-415E-B9B2-0E6746A2FCDB}"/>
              </a:ext>
            </a:extLst>
          </p:cNvPr>
          <p:cNvSpPr/>
          <p:nvPr/>
        </p:nvSpPr>
        <p:spPr>
          <a:xfrm>
            <a:off x="2391465" y="2967335"/>
            <a:ext cx="740908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Week At a Glance (WAG)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2532" y="3698260"/>
            <a:ext cx="4379634" cy="2142736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" name="Group 23">
            <a:extLst>
              <a:ext uri="{FF2B5EF4-FFF2-40B4-BE49-F238E27FC236}">
                <a16:creationId xmlns:a16="http://schemas.microsoft.com/office/drawing/2014/main" id="{20F95502-65C6-482A-9B40-DDCB8DAA9D75}"/>
              </a:ext>
            </a:extLst>
          </p:cNvPr>
          <p:cNvGrpSpPr/>
          <p:nvPr/>
        </p:nvGrpSpPr>
        <p:grpSpPr>
          <a:xfrm>
            <a:off x="57" y="1"/>
            <a:ext cx="12191887" cy="577001"/>
            <a:chOff x="-324644" y="2222500"/>
            <a:chExt cx="22261685" cy="1302327"/>
          </a:xfrm>
        </p:grpSpPr>
        <p:sp>
          <p:nvSpPr>
            <p:cNvPr id="2" name="object 2"/>
            <p:cNvSpPr/>
            <p:nvPr/>
          </p:nvSpPr>
          <p:spPr>
            <a:xfrm>
              <a:off x="-324644" y="2222500"/>
              <a:ext cx="5600193" cy="1302327"/>
            </a:xfrm>
            <a:custGeom>
              <a:avLst/>
              <a:gdLst/>
              <a:ahLst/>
              <a:cxnLst/>
              <a:rect l="l" t="t" r="r" b="b"/>
              <a:pathLst>
                <a:path w="1892300" h="440055">
                  <a:moveTo>
                    <a:pt x="0" y="439737"/>
                  </a:moveTo>
                  <a:lnTo>
                    <a:pt x="1892300" y="439737"/>
                  </a:lnTo>
                  <a:lnTo>
                    <a:pt x="1892300" y="0"/>
                  </a:lnTo>
                  <a:lnTo>
                    <a:pt x="0" y="0"/>
                  </a:lnTo>
                  <a:lnTo>
                    <a:pt x="0" y="439737"/>
                  </a:lnTo>
                  <a:close/>
                </a:path>
              </a:pathLst>
            </a:custGeom>
            <a:solidFill>
              <a:srgbClr val="009EF3"/>
            </a:solidFill>
          </p:spPr>
          <p:txBody>
            <a:bodyPr wrap="square" lIns="0" tIns="0" rIns="0" bIns="0" rtlCol="0"/>
            <a:lstStyle/>
            <a:p>
              <a:endParaRPr sz="1154" dirty="0"/>
            </a:p>
          </p:txBody>
        </p:sp>
        <p:sp>
          <p:nvSpPr>
            <p:cNvPr id="3" name="object 3"/>
            <p:cNvSpPr/>
            <p:nvPr/>
          </p:nvSpPr>
          <p:spPr>
            <a:xfrm>
              <a:off x="16363156" y="2222500"/>
              <a:ext cx="5573885" cy="1302327"/>
            </a:xfrm>
            <a:custGeom>
              <a:avLst/>
              <a:gdLst/>
              <a:ahLst/>
              <a:cxnLst/>
              <a:rect l="l" t="t" r="r" b="b"/>
              <a:pathLst>
                <a:path w="1883409" h="440055">
                  <a:moveTo>
                    <a:pt x="0" y="0"/>
                  </a:moveTo>
                  <a:lnTo>
                    <a:pt x="0" y="439737"/>
                  </a:lnTo>
                  <a:lnTo>
                    <a:pt x="1883155" y="439737"/>
                  </a:lnTo>
                  <a:lnTo>
                    <a:pt x="1883155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8200"/>
            </a:solidFill>
          </p:spPr>
          <p:txBody>
            <a:bodyPr wrap="square" lIns="0" tIns="0" rIns="0" bIns="0" rtlCol="0"/>
            <a:lstStyle/>
            <a:p>
              <a:endParaRPr sz="1154" dirty="0"/>
            </a:p>
          </p:txBody>
        </p:sp>
        <p:sp>
          <p:nvSpPr>
            <p:cNvPr id="22" name="object 2">
              <a:extLst>
                <a:ext uri="{FF2B5EF4-FFF2-40B4-BE49-F238E27FC236}">
                  <a16:creationId xmlns:a16="http://schemas.microsoft.com/office/drawing/2014/main" id="{3708B453-DDCE-42C1-9AB9-A8D5DDCA46AD}"/>
                </a:ext>
              </a:extLst>
            </p:cNvPr>
            <p:cNvSpPr/>
            <p:nvPr/>
          </p:nvSpPr>
          <p:spPr>
            <a:xfrm>
              <a:off x="5237956" y="2222500"/>
              <a:ext cx="5600193" cy="1302327"/>
            </a:xfrm>
            <a:custGeom>
              <a:avLst/>
              <a:gdLst/>
              <a:ahLst/>
              <a:cxnLst/>
              <a:rect l="l" t="t" r="r" b="b"/>
              <a:pathLst>
                <a:path w="1892300" h="440055">
                  <a:moveTo>
                    <a:pt x="0" y="439737"/>
                  </a:moveTo>
                  <a:lnTo>
                    <a:pt x="1892300" y="439737"/>
                  </a:lnTo>
                  <a:lnTo>
                    <a:pt x="1892300" y="0"/>
                  </a:lnTo>
                  <a:lnTo>
                    <a:pt x="0" y="0"/>
                  </a:lnTo>
                  <a:lnTo>
                    <a:pt x="0" y="439737"/>
                  </a:lnTo>
                  <a:close/>
                </a:path>
              </a:pathLst>
            </a:custGeom>
            <a:solidFill>
              <a:srgbClr val="FFBF00"/>
            </a:solidFill>
          </p:spPr>
          <p:txBody>
            <a:bodyPr wrap="square" lIns="0" tIns="0" rIns="0" bIns="0" rtlCol="0"/>
            <a:lstStyle/>
            <a:p>
              <a:endParaRPr sz="1154" dirty="0"/>
            </a:p>
          </p:txBody>
        </p:sp>
        <p:sp>
          <p:nvSpPr>
            <p:cNvPr id="23" name="object 2">
              <a:extLst>
                <a:ext uri="{FF2B5EF4-FFF2-40B4-BE49-F238E27FC236}">
                  <a16:creationId xmlns:a16="http://schemas.microsoft.com/office/drawing/2014/main" id="{7D360C87-DA57-4F00-96B5-35199AD11657}"/>
                </a:ext>
              </a:extLst>
            </p:cNvPr>
            <p:cNvSpPr/>
            <p:nvPr/>
          </p:nvSpPr>
          <p:spPr>
            <a:xfrm>
              <a:off x="10800556" y="2222500"/>
              <a:ext cx="5600193" cy="1302327"/>
            </a:xfrm>
            <a:custGeom>
              <a:avLst/>
              <a:gdLst/>
              <a:ahLst/>
              <a:cxnLst/>
              <a:rect l="l" t="t" r="r" b="b"/>
              <a:pathLst>
                <a:path w="1892300" h="440055">
                  <a:moveTo>
                    <a:pt x="0" y="439737"/>
                  </a:moveTo>
                  <a:lnTo>
                    <a:pt x="1892300" y="439737"/>
                  </a:lnTo>
                  <a:lnTo>
                    <a:pt x="1892300" y="0"/>
                  </a:lnTo>
                  <a:lnTo>
                    <a:pt x="0" y="0"/>
                  </a:lnTo>
                  <a:lnTo>
                    <a:pt x="0" y="439737"/>
                  </a:lnTo>
                  <a:close/>
                </a:path>
              </a:pathLst>
            </a:custGeom>
            <a:solidFill>
              <a:srgbClr val="FFA100"/>
            </a:solidFill>
          </p:spPr>
          <p:txBody>
            <a:bodyPr wrap="square" lIns="0" tIns="0" rIns="0" bIns="0" rtlCol="0"/>
            <a:lstStyle/>
            <a:p>
              <a:endParaRPr sz="1154" dirty="0"/>
            </a:p>
          </p:txBody>
        </p:sp>
      </p:grpSp>
      <p:sp>
        <p:nvSpPr>
          <p:cNvPr id="8" name="object 8"/>
          <p:cNvSpPr/>
          <p:nvPr/>
        </p:nvSpPr>
        <p:spPr>
          <a:xfrm>
            <a:off x="-3034" y="1663484"/>
            <a:ext cx="12191887" cy="445436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154" dirty="0"/>
          </a:p>
        </p:txBody>
      </p:sp>
      <p:sp>
        <p:nvSpPr>
          <p:cNvPr id="19" name="object 19"/>
          <p:cNvSpPr/>
          <p:nvPr/>
        </p:nvSpPr>
        <p:spPr>
          <a:xfrm flipV="1">
            <a:off x="3652532" y="2647091"/>
            <a:ext cx="4935805" cy="175929"/>
          </a:xfrm>
          <a:custGeom>
            <a:avLst/>
            <a:gdLst/>
            <a:ahLst/>
            <a:cxnLst/>
            <a:rect l="l" t="t" r="r" b="b"/>
            <a:pathLst>
              <a:path w="4686300">
                <a:moveTo>
                  <a:pt x="0" y="0"/>
                </a:moveTo>
                <a:lnTo>
                  <a:pt x="4686300" y="0"/>
                </a:lnTo>
              </a:path>
            </a:pathLst>
          </a:custGeom>
          <a:ln w="8466">
            <a:solidFill>
              <a:srgbClr val="002E8E"/>
            </a:solidFill>
          </a:ln>
        </p:spPr>
        <p:txBody>
          <a:bodyPr wrap="square" lIns="0" tIns="0" rIns="0" bIns="0" rtlCol="0"/>
          <a:lstStyle/>
          <a:p>
            <a:pPr algn="ctr"/>
            <a:endParaRPr sz="1154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3700F73-3A49-415E-B9B2-0E6746A2FCDB}"/>
              </a:ext>
            </a:extLst>
          </p:cNvPr>
          <p:cNvSpPr/>
          <p:nvPr/>
        </p:nvSpPr>
        <p:spPr>
          <a:xfrm>
            <a:off x="1087797" y="1945857"/>
            <a:ext cx="10010241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50" dirty="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0000FF"/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Coach Thomas</a:t>
            </a:r>
            <a:endParaRPr lang="en-US" sz="5400" b="1" spc="50" dirty="0">
              <a:ln w="9525" cmpd="sng">
                <a:solidFill>
                  <a:schemeClr val="accent1"/>
                </a:solidFill>
                <a:prstDash val="solid"/>
              </a:ln>
              <a:solidFill>
                <a:srgbClr val="0000FF"/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</a:endParaRPr>
          </a:p>
          <a:p>
            <a:pPr algn="ctr"/>
            <a:r>
              <a:rPr lang="en-US" sz="5400" b="1" spc="50" dirty="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Weight Training: August 8th -12</a:t>
            </a:r>
            <a:r>
              <a:rPr lang="en-US" sz="5400" b="1" spc="50" baseline="30000" dirty="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th</a:t>
            </a:r>
            <a:r>
              <a:rPr lang="en-US" sz="5400" b="1" spc="50" dirty="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 </a:t>
            </a:r>
            <a:endParaRPr lang="en-US" sz="5400" b="1" cap="none" spc="50" dirty="0">
              <a:ln w="9525" cmpd="sng">
                <a:solidFill>
                  <a:schemeClr val="accent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02532" y="3982556"/>
            <a:ext cx="3222656" cy="17689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57110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FD5202AA-C441-4D39-88DA-989BA25CBB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269" y="-58094"/>
            <a:ext cx="5253351" cy="3216265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sz="2000" b="1" dirty="0">
              <a:solidFill>
                <a:srgbClr val="FF000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Standard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: </a:t>
            </a:r>
            <a:r>
              <a:rPr lang="en-US" altLang="en-US" sz="2000" b="1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endParaRPr lang="en-US" altLang="en-US" sz="2000" b="1" dirty="0" smtClean="0">
              <a:solidFill>
                <a:srgbClr val="FF000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 smtClean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PEWT.4 </a:t>
            </a:r>
            <a:r>
              <a:rPr lang="en-US" altLang="en-US" sz="11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The physically educated student exhibits responsible personal and social behavior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that respects self and others in physical activity settings.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a. Displays the ability to follow rules, procedures, and routines appropriate in the weight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training setting.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b. Exhibits the ability to demonstrate safe and responsible behavior.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c. Identifies the difference between encouraging and discouraging progression while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training.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d. Demonstrates the ability to apply the rules and etiquette of various weight training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activities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endParaRPr kumimoji="0" lang="en-US" altLang="en-US" sz="2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F3AC3AF-B088-4CD5-9439-3B1D38BA33DE}"/>
              </a:ext>
            </a:extLst>
          </p:cNvPr>
          <p:cNvSpPr/>
          <p:nvPr/>
        </p:nvSpPr>
        <p:spPr>
          <a:xfrm>
            <a:off x="1535056" y="-65789"/>
            <a:ext cx="336351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u="sng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Monday - Agenda</a:t>
            </a:r>
            <a:endParaRPr lang="en-US" sz="2800" u="sng" dirty="0">
              <a:solidFill>
                <a:srgbClr val="0070C0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1888BD9-B185-4B88-A0D8-8EEB4F405AC1}"/>
              </a:ext>
            </a:extLst>
          </p:cNvPr>
          <p:cNvSpPr/>
          <p:nvPr/>
        </p:nvSpPr>
        <p:spPr>
          <a:xfrm>
            <a:off x="7889491" y="84241"/>
            <a:ext cx="210365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Learning Target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A1F7BB7-6103-4D0C-A35E-B923B4953942}"/>
              </a:ext>
            </a:extLst>
          </p:cNvPr>
          <p:cNvSpPr/>
          <p:nvPr/>
        </p:nvSpPr>
        <p:spPr>
          <a:xfrm>
            <a:off x="275173" y="3234473"/>
            <a:ext cx="278238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Criteria for Success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BC248B4-6833-4180-9A8B-5296FE9B99CB}"/>
              </a:ext>
            </a:extLst>
          </p:cNvPr>
          <p:cNvSpPr/>
          <p:nvPr/>
        </p:nvSpPr>
        <p:spPr>
          <a:xfrm>
            <a:off x="7889491" y="1005058"/>
            <a:ext cx="293061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Opening  ( 10-15 mins)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2EB6FBD-DDB1-42AE-9848-F18D2D926FB3}"/>
              </a:ext>
            </a:extLst>
          </p:cNvPr>
          <p:cNvSpPr/>
          <p:nvPr/>
        </p:nvSpPr>
        <p:spPr>
          <a:xfrm>
            <a:off x="7889491" y="1635149"/>
            <a:ext cx="370825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Work-session  ( 20 - 25 mins)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11349C9-89CB-43A5-B69F-A1C87D4684FF}"/>
              </a:ext>
            </a:extLst>
          </p:cNvPr>
          <p:cNvSpPr/>
          <p:nvPr/>
        </p:nvSpPr>
        <p:spPr>
          <a:xfrm>
            <a:off x="8007531" y="5219632"/>
            <a:ext cx="305042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Closing  ( 05 – 10 mins</a:t>
            </a:r>
            <a:r>
              <a:rPr lang="en-US" sz="2000" b="1" dirty="0" smtClean="0">
                <a:solidFill>
                  <a:srgbClr val="FF0000"/>
                </a:solidFill>
                <a:latin typeface="Arial" panose="020B0604020202020204" pitchFamily="34" charset="0"/>
              </a:rPr>
              <a:t>)</a:t>
            </a:r>
          </a:p>
          <a:p>
            <a:endParaRPr lang="en-US" sz="2000" b="1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7395489-B369-4270-BAEF-632D8344F606}"/>
              </a:ext>
            </a:extLst>
          </p:cNvPr>
          <p:cNvSpPr/>
          <p:nvPr/>
        </p:nvSpPr>
        <p:spPr>
          <a:xfrm>
            <a:off x="5764263" y="416563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I can </a:t>
            </a:r>
            <a:r>
              <a:rPr lang="en-US" dirty="0" smtClean="0"/>
              <a:t>demonstrate my understanding of the rules, procedures, and expectations for recreational games.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C50BB21-5FC7-416E-8168-242CC5DBF6FF}"/>
              </a:ext>
            </a:extLst>
          </p:cNvPr>
          <p:cNvSpPr/>
          <p:nvPr/>
        </p:nvSpPr>
        <p:spPr>
          <a:xfrm>
            <a:off x="5786775" y="1350656"/>
            <a:ext cx="641425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10 minute Walk &amp; Attendance </a:t>
            </a:r>
            <a:endParaRPr lang="en-US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EA369CFF-2543-486A-AC66-54E22BBF72C1}"/>
              </a:ext>
            </a:extLst>
          </p:cNvPr>
          <p:cNvSpPr/>
          <p:nvPr/>
        </p:nvSpPr>
        <p:spPr>
          <a:xfrm>
            <a:off x="119270" y="2893739"/>
            <a:ext cx="3094194" cy="11866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dirty="0" smtClean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786775" y="1964373"/>
            <a:ext cx="6073488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1. Teacher explain entry process &amp; attendance </a:t>
            </a:r>
          </a:p>
          <a:p>
            <a:r>
              <a:rPr lang="en-US" sz="1200" dirty="0" smtClean="0"/>
              <a:t>2. Teacher will review daily routines (</a:t>
            </a:r>
          </a:p>
          <a:p>
            <a:r>
              <a:rPr lang="en-US" sz="1200" dirty="0"/>
              <a:t> </a:t>
            </a:r>
            <a:r>
              <a:rPr lang="en-US" sz="1200" dirty="0" smtClean="0"/>
              <a:t>       *class entry: immediately begin walking (this is also attendance time where students will follow attendance procedure): bleachers will be in</a:t>
            </a:r>
          </a:p>
          <a:p>
            <a:r>
              <a:rPr lang="en-US" sz="1200" dirty="0"/>
              <a:t> </a:t>
            </a:r>
            <a:r>
              <a:rPr lang="en-US" sz="1200" dirty="0" smtClean="0"/>
              <a:t>       * Locker rooms unlocked &amp; students go to bleachers to track &amp; record distance &amp; heart rate (partner with someone near you during walk if you don’t have tracking device: post on canvas)-5 minutes then locked : student complete tracking in composition notebook</a:t>
            </a:r>
          </a:p>
          <a:p>
            <a:r>
              <a:rPr lang="en-US" sz="1200" dirty="0"/>
              <a:t> </a:t>
            </a:r>
            <a:r>
              <a:rPr lang="en-US" sz="1200" dirty="0" smtClean="0"/>
              <a:t>        *Students report to stage &amp; follow teacher instructions or utilized designated area to determine what will be done for the day (white board or paper with instructions)</a:t>
            </a:r>
          </a:p>
          <a:p>
            <a:r>
              <a:rPr lang="en-US" sz="1200" dirty="0"/>
              <a:t> </a:t>
            </a:r>
            <a:r>
              <a:rPr lang="en-US" sz="1200" dirty="0" smtClean="0"/>
              <a:t>                               -student put weights back to original place </a:t>
            </a:r>
          </a:p>
          <a:p>
            <a:r>
              <a:rPr lang="en-US" sz="1200" dirty="0"/>
              <a:t> </a:t>
            </a:r>
            <a:r>
              <a:rPr lang="en-US" sz="1200" dirty="0" smtClean="0"/>
              <a:t>        *Last 10 minutes of class </a:t>
            </a:r>
          </a:p>
          <a:p>
            <a:r>
              <a:rPr lang="en-US" sz="1200" dirty="0"/>
              <a:t> </a:t>
            </a:r>
            <a:r>
              <a:rPr lang="en-US" sz="1200" dirty="0" smtClean="0"/>
              <a:t>                                -locker room unlocked for 5 minutes</a:t>
            </a:r>
          </a:p>
          <a:p>
            <a:r>
              <a:rPr lang="en-US" sz="1200" dirty="0"/>
              <a:t> </a:t>
            </a:r>
            <a:r>
              <a:rPr lang="en-US" sz="1200" dirty="0" smtClean="0"/>
              <a:t>                                -students use remaining time to cool down &amp; rehydrate if necessary</a:t>
            </a:r>
          </a:p>
          <a:p>
            <a:r>
              <a:rPr lang="en-US" sz="1200" dirty="0" smtClean="0"/>
              <a:t>3. Nike run club app or other fitness tracking apps or device accessibility check (should be in survey for following day as well)</a:t>
            </a:r>
          </a:p>
          <a:p>
            <a:r>
              <a:rPr lang="en-US" sz="1200" dirty="0" smtClean="0"/>
              <a:t>3. Discussion of activities/games students would like to be added to the instruction</a:t>
            </a:r>
          </a:p>
          <a:p>
            <a:r>
              <a:rPr lang="en-US" sz="1200" dirty="0"/>
              <a:t> </a:t>
            </a:r>
            <a:r>
              <a:rPr lang="en-US" sz="1200" dirty="0" smtClean="0"/>
              <a:t>                   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244046" y="5573575"/>
            <a:ext cx="54602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Contest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483326" y="3866606"/>
            <a:ext cx="3409405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 can explain the importance of the rules, procedures, and expectations overall and specifically.</a:t>
            </a:r>
          </a:p>
          <a:p>
            <a:endParaRPr lang="en-US" dirty="0"/>
          </a:p>
          <a:p>
            <a:r>
              <a:rPr lang="en-US" dirty="0" smtClean="0"/>
              <a:t>I can access Canvas and Teacher Page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10348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FD5202AA-C441-4D39-88DA-989BA25CBB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269" y="241973"/>
            <a:ext cx="5253351" cy="707886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sz="2000" b="1" smtClean="0">
              <a:solidFill>
                <a:srgbClr val="FF000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Standard:  </a:t>
            </a:r>
            <a:endParaRPr kumimoji="0" lang="en-US" altLang="en-US" sz="2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F3AC3AF-B088-4CD5-9439-3B1D38BA33DE}"/>
              </a:ext>
            </a:extLst>
          </p:cNvPr>
          <p:cNvSpPr/>
          <p:nvPr/>
        </p:nvSpPr>
        <p:spPr>
          <a:xfrm>
            <a:off x="1535056" y="-65789"/>
            <a:ext cx="336351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u="sng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Tuesday</a:t>
            </a:r>
            <a:r>
              <a:rPr lang="en-US" sz="2800" b="1" u="sng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u="sng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Agenda</a:t>
            </a:r>
            <a:endParaRPr lang="en-US" sz="2800" u="sng" dirty="0">
              <a:solidFill>
                <a:srgbClr val="0070C0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1888BD9-B185-4B88-A0D8-8EEB4F405AC1}"/>
              </a:ext>
            </a:extLst>
          </p:cNvPr>
          <p:cNvSpPr/>
          <p:nvPr/>
        </p:nvSpPr>
        <p:spPr>
          <a:xfrm>
            <a:off x="7889491" y="84241"/>
            <a:ext cx="210365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Learning Target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A1F7BB7-6103-4D0C-A35E-B923B4953942}"/>
              </a:ext>
            </a:extLst>
          </p:cNvPr>
          <p:cNvSpPr/>
          <p:nvPr/>
        </p:nvSpPr>
        <p:spPr>
          <a:xfrm>
            <a:off x="275173" y="3234473"/>
            <a:ext cx="278238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Criteria for Success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BC248B4-6833-4180-9A8B-5296FE9B99CB}"/>
              </a:ext>
            </a:extLst>
          </p:cNvPr>
          <p:cNvSpPr/>
          <p:nvPr/>
        </p:nvSpPr>
        <p:spPr>
          <a:xfrm>
            <a:off x="7889491" y="1783552"/>
            <a:ext cx="293061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Opening  ( 10-15 mins)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2EB6FBD-DDB1-42AE-9848-F18D2D926FB3}"/>
              </a:ext>
            </a:extLst>
          </p:cNvPr>
          <p:cNvSpPr/>
          <p:nvPr/>
        </p:nvSpPr>
        <p:spPr>
          <a:xfrm>
            <a:off x="7889491" y="2502969"/>
            <a:ext cx="370825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Work-session  ( 20 - 25 mins)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11349C9-89CB-43A5-B69F-A1C87D4684FF}"/>
              </a:ext>
            </a:extLst>
          </p:cNvPr>
          <p:cNvSpPr/>
          <p:nvPr/>
        </p:nvSpPr>
        <p:spPr>
          <a:xfrm>
            <a:off x="7416103" y="5687868"/>
            <a:ext cx="305042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Closing  ( 05 – 10 mins</a:t>
            </a:r>
            <a:r>
              <a:rPr lang="en-US" sz="2000" b="1" dirty="0" smtClean="0">
                <a:solidFill>
                  <a:srgbClr val="FF0000"/>
                </a:solidFill>
                <a:latin typeface="Arial" panose="020B0604020202020204" pitchFamily="34" charset="0"/>
              </a:rPr>
              <a:t>)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7395489-B369-4270-BAEF-632D8344F606}"/>
              </a:ext>
            </a:extLst>
          </p:cNvPr>
          <p:cNvSpPr/>
          <p:nvPr/>
        </p:nvSpPr>
        <p:spPr>
          <a:xfrm>
            <a:off x="5372620" y="533787"/>
            <a:ext cx="6096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200" dirty="0"/>
              <a:t>I can </a:t>
            </a:r>
            <a:r>
              <a:rPr lang="en-US" sz="1200" dirty="0" smtClean="0"/>
              <a:t>demonstrate my understanding of the rules, procedures, and expectations for recreational games.</a:t>
            </a:r>
          </a:p>
          <a:p>
            <a:r>
              <a:rPr lang="en-US" sz="1200" dirty="0" smtClean="0"/>
              <a:t>I will brainstorm &amp; inform Coach of activities I would like to participate in that are relevant to recreational games</a:t>
            </a:r>
            <a:endParaRPr lang="en-US" dirty="0"/>
          </a:p>
          <a:p>
            <a:r>
              <a:rPr lang="en-US" sz="1200" dirty="0" smtClean="0"/>
              <a:t>I can explain how the Georgia Standards of Excellence are used to determin</a:t>
            </a:r>
            <a:r>
              <a:rPr lang="en-US" sz="1200" dirty="0" smtClean="0"/>
              <a:t>e what is done in class and taught by Coach</a:t>
            </a:r>
            <a:endParaRPr lang="en-US" sz="1200" dirty="0" smtClean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C50BB21-5FC7-416E-8168-242CC5DBF6FF}"/>
              </a:ext>
            </a:extLst>
          </p:cNvPr>
          <p:cNvSpPr/>
          <p:nvPr/>
        </p:nvSpPr>
        <p:spPr>
          <a:xfrm>
            <a:off x="5777744" y="2200084"/>
            <a:ext cx="641425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10 minute Walk &amp; Attendance </a:t>
            </a:r>
            <a:endParaRPr lang="en-US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EA369CFF-2543-486A-AC66-54E22BBF72C1}"/>
              </a:ext>
            </a:extLst>
          </p:cNvPr>
          <p:cNvSpPr/>
          <p:nvPr/>
        </p:nvSpPr>
        <p:spPr>
          <a:xfrm>
            <a:off x="119270" y="2893739"/>
            <a:ext cx="3094194" cy="11866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dirty="0" smtClean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830869" y="2876604"/>
            <a:ext cx="60734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 smtClean="0"/>
          </a:p>
        </p:txBody>
      </p:sp>
      <p:sp>
        <p:nvSpPr>
          <p:cNvPr id="16" name="TextBox 15"/>
          <p:cNvSpPr txBox="1"/>
          <p:nvPr/>
        </p:nvSpPr>
        <p:spPr>
          <a:xfrm>
            <a:off x="483326" y="3866606"/>
            <a:ext cx="3409405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1. I can explain the importance of the rules, procedures, and expectations overall and specifically.</a:t>
            </a:r>
          </a:p>
          <a:p>
            <a:r>
              <a:rPr lang="en-US" dirty="0" smtClean="0"/>
              <a:t>2. I can name various activities we will participate in this year </a:t>
            </a:r>
          </a:p>
          <a:p>
            <a:r>
              <a:rPr lang="en-US" dirty="0" smtClean="0"/>
              <a:t>3. I can explain how the Coach utilizes the Georgia standards of excellence to determine class instruction.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6139543" y="6026422"/>
            <a:ext cx="468055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Teacher assess student understanding by show of hands</a:t>
            </a:r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>
            <a:off x="5416642" y="2872301"/>
            <a:ext cx="6096000" cy="2462213"/>
          </a:xfrm>
          <a:prstGeom prst="rect">
            <a:avLst/>
          </a:prstGeom>
        </p:spPr>
        <p:txBody>
          <a:bodyPr>
            <a:spAutoFit/>
          </a:bodyPr>
          <a:lstStyle/>
          <a:p>
            <a:pPr marL="228600" indent="-228600">
              <a:buAutoNum type="arabicPeriod"/>
            </a:pPr>
            <a:r>
              <a:rPr lang="en-US" sz="1400" dirty="0"/>
              <a:t>Locker rooms unlocked &amp; students go to bleachers to track &amp; record distance &amp; heart rate (partner with someone near you during walk if you don’t have tracking device: post on canvas)-5 minutes then locked </a:t>
            </a:r>
            <a:endParaRPr lang="en-US" sz="1400" dirty="0" smtClean="0"/>
          </a:p>
          <a:p>
            <a:pPr marL="228600" indent="-228600">
              <a:buAutoNum type="arabicPeriod"/>
            </a:pPr>
            <a:r>
              <a:rPr lang="en-US" sz="1400" dirty="0" smtClean="0"/>
              <a:t>Coach will demonstrate for students how to access Canvas &amp; Teacher page</a:t>
            </a:r>
          </a:p>
          <a:p>
            <a:r>
              <a:rPr lang="en-US" sz="1400" dirty="0" smtClean="0"/>
              <a:t>*quick review of Canvas</a:t>
            </a:r>
          </a:p>
          <a:p>
            <a:r>
              <a:rPr lang="en-US" sz="1400" dirty="0" smtClean="0"/>
              <a:t>*Show students how to find syllabus (can review but will do the following Monday)</a:t>
            </a:r>
          </a:p>
          <a:p>
            <a:r>
              <a:rPr lang="en-US" sz="1400" dirty="0" smtClean="0"/>
              <a:t>*Show students how to access WAG &amp; when this should be done</a:t>
            </a:r>
          </a:p>
          <a:p>
            <a:r>
              <a:rPr lang="en-US" sz="1400" dirty="0" smtClean="0"/>
              <a:t>*Show standards &amp; review connection of standards to daily lessons</a:t>
            </a:r>
          </a:p>
          <a:p>
            <a:r>
              <a:rPr lang="en-US" sz="1400" dirty="0" smtClean="0"/>
              <a:t>3.Students complete survey for activities of interest that are relevant to weight training class standards</a:t>
            </a:r>
            <a:endParaRPr lang="en-US" sz="1400" dirty="0"/>
          </a:p>
        </p:txBody>
      </p:sp>
      <p:sp>
        <p:nvSpPr>
          <p:cNvPr id="18" name="Rectangle 17"/>
          <p:cNvSpPr/>
          <p:nvPr/>
        </p:nvSpPr>
        <p:spPr>
          <a:xfrm>
            <a:off x="0" y="814501"/>
            <a:ext cx="4918040" cy="24314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000" b="1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altLang="en-US" sz="11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PEWT.4 The physically educated student exhibits responsible personal and social behavior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that respects self and others in physical activity settings.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a. Displays the ability to follow rules, procedures, and routines appropriate in the weight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training setting.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b. Exhibits the ability to demonstrate safe and responsible behavior.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c. Identifies the difference between encouraging and discouraging progression while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training.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d. Demonstrates the ability to apply the rules and etiquette of various weight training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activities</a:t>
            </a:r>
            <a:endParaRPr lang="en-US" altLang="en-US" sz="1100" b="1" dirty="0">
              <a:solidFill>
                <a:prstClr val="black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77067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FD5202AA-C441-4D39-88DA-989BA25CBB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270" y="270040"/>
            <a:ext cx="5253351" cy="707886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sz="2000" b="1" dirty="0" smtClean="0">
              <a:solidFill>
                <a:srgbClr val="FF000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Standard:  </a:t>
            </a:r>
            <a:endParaRPr kumimoji="0" lang="en-US" altLang="en-US" sz="2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F3AC3AF-B088-4CD5-9439-3B1D38BA33DE}"/>
              </a:ext>
            </a:extLst>
          </p:cNvPr>
          <p:cNvSpPr/>
          <p:nvPr/>
        </p:nvSpPr>
        <p:spPr>
          <a:xfrm>
            <a:off x="1535056" y="-65789"/>
            <a:ext cx="336351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u="sng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Wednesday</a:t>
            </a:r>
            <a:r>
              <a:rPr lang="en-US" sz="2800" b="1" u="sng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u="sng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Agenda</a:t>
            </a:r>
            <a:endParaRPr lang="en-US" sz="2800" u="sng" dirty="0">
              <a:solidFill>
                <a:srgbClr val="0070C0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1888BD9-B185-4B88-A0D8-8EEB4F405AC1}"/>
              </a:ext>
            </a:extLst>
          </p:cNvPr>
          <p:cNvSpPr/>
          <p:nvPr/>
        </p:nvSpPr>
        <p:spPr>
          <a:xfrm>
            <a:off x="7889491" y="84241"/>
            <a:ext cx="210365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Learning Target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A1F7BB7-6103-4D0C-A35E-B923B4953942}"/>
              </a:ext>
            </a:extLst>
          </p:cNvPr>
          <p:cNvSpPr/>
          <p:nvPr/>
        </p:nvSpPr>
        <p:spPr>
          <a:xfrm>
            <a:off x="275173" y="3234473"/>
            <a:ext cx="278238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Criteria for Success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BC248B4-6833-4180-9A8B-5296FE9B99CB}"/>
              </a:ext>
            </a:extLst>
          </p:cNvPr>
          <p:cNvSpPr/>
          <p:nvPr/>
        </p:nvSpPr>
        <p:spPr>
          <a:xfrm>
            <a:off x="7889491" y="1005058"/>
            <a:ext cx="293061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Opening  ( 10-15 mins)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2EB6FBD-DDB1-42AE-9848-F18D2D926FB3}"/>
              </a:ext>
            </a:extLst>
          </p:cNvPr>
          <p:cNvSpPr/>
          <p:nvPr/>
        </p:nvSpPr>
        <p:spPr>
          <a:xfrm>
            <a:off x="7889491" y="1635149"/>
            <a:ext cx="370825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Work-session  ( 20 - 25 mins)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11349C9-89CB-43A5-B69F-A1C87D4684FF}"/>
              </a:ext>
            </a:extLst>
          </p:cNvPr>
          <p:cNvSpPr/>
          <p:nvPr/>
        </p:nvSpPr>
        <p:spPr>
          <a:xfrm>
            <a:off x="8007531" y="4865689"/>
            <a:ext cx="305042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Closing  ( 05 – 10 mins</a:t>
            </a:r>
            <a:r>
              <a:rPr lang="en-US" sz="2000" b="1" dirty="0" smtClean="0">
                <a:solidFill>
                  <a:srgbClr val="FF0000"/>
                </a:solidFill>
                <a:latin typeface="Arial" panose="020B0604020202020204" pitchFamily="34" charset="0"/>
              </a:rPr>
              <a:t>)</a:t>
            </a:r>
          </a:p>
          <a:p>
            <a:endParaRPr lang="en-US" sz="2000" b="1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7395489-B369-4270-BAEF-632D8344F606}"/>
              </a:ext>
            </a:extLst>
          </p:cNvPr>
          <p:cNvSpPr/>
          <p:nvPr/>
        </p:nvSpPr>
        <p:spPr>
          <a:xfrm>
            <a:off x="5764263" y="416563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I can </a:t>
            </a:r>
            <a:r>
              <a:rPr lang="en-US" dirty="0" smtClean="0"/>
              <a:t>demonstrate my understanding of proper warm-up, exercise techniques and cool down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C50BB21-5FC7-416E-8168-242CC5DBF6FF}"/>
              </a:ext>
            </a:extLst>
          </p:cNvPr>
          <p:cNvSpPr/>
          <p:nvPr/>
        </p:nvSpPr>
        <p:spPr>
          <a:xfrm>
            <a:off x="5786775" y="1350656"/>
            <a:ext cx="641425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10 minute Walk &amp; Attendance </a:t>
            </a:r>
            <a:endParaRPr lang="en-US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EA369CFF-2543-486A-AC66-54E22BBF72C1}"/>
              </a:ext>
            </a:extLst>
          </p:cNvPr>
          <p:cNvSpPr/>
          <p:nvPr/>
        </p:nvSpPr>
        <p:spPr>
          <a:xfrm>
            <a:off x="119270" y="2893739"/>
            <a:ext cx="3094194" cy="11866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dirty="0" smtClean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786775" y="2003367"/>
            <a:ext cx="6073488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AutoNum type="arabicPeriod"/>
            </a:pPr>
            <a:r>
              <a:rPr lang="en-US" sz="1200" dirty="0" smtClean="0"/>
              <a:t>Locker rooms unlocked &amp; students go to bleachers to track &amp; record distance &amp; heart rate (partner with someone near you during walk if you don’t have tracking device: post on canvas)-5 minutes then locked </a:t>
            </a:r>
          </a:p>
          <a:p>
            <a:pPr marL="228600" indent="-228600">
              <a:buAutoNum type="arabicPeriod"/>
            </a:pPr>
            <a:r>
              <a:rPr lang="en-US" sz="1200" dirty="0" smtClean="0"/>
              <a:t>Students report to stage &amp; begin to fill in notebook using teacher instruction and exemplar</a:t>
            </a:r>
          </a:p>
          <a:p>
            <a:pPr marL="228600" indent="-228600">
              <a:buAutoNum type="arabicPeriod"/>
            </a:pPr>
            <a:r>
              <a:rPr lang="en-US" sz="1200" dirty="0" smtClean="0"/>
              <a:t>Station workout demonstration (20 sec each set just for demo of rotation): bench press, lateral-frontal lifts, bicep curls, bent over row, squats, lunges, calf raises, deadlifts </a:t>
            </a:r>
          </a:p>
          <a:p>
            <a:pPr marL="228600" indent="-228600">
              <a:buAutoNum type="arabicPeriod"/>
            </a:pPr>
            <a:r>
              <a:rPr lang="en-US" sz="1200" dirty="0" smtClean="0"/>
              <a:t>Coach explain importance of cool-down &amp; based on exercises what is typically appropriate while taking students through process</a:t>
            </a:r>
          </a:p>
          <a:p>
            <a:r>
              <a:rPr lang="en-US" sz="1200" dirty="0" smtClean="0"/>
              <a:t>- 1 minute walk &amp; 1-2 minute stretches</a:t>
            </a:r>
          </a:p>
          <a:p>
            <a:pPr marL="228600" indent="-228600">
              <a:buAutoNum type="arabicPeriod"/>
            </a:pPr>
            <a:endParaRPr lang="en-US" sz="1200" dirty="0" smtClean="0"/>
          </a:p>
          <a:p>
            <a:endParaRPr lang="en-US" sz="1200" dirty="0" smtClean="0"/>
          </a:p>
        </p:txBody>
      </p:sp>
      <p:sp>
        <p:nvSpPr>
          <p:cNvPr id="16" name="TextBox 15"/>
          <p:cNvSpPr txBox="1"/>
          <p:nvPr/>
        </p:nvSpPr>
        <p:spPr>
          <a:xfrm>
            <a:off x="483326" y="3866606"/>
            <a:ext cx="3409405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 can explain the importance of  a proper warm-up &amp; cool down during fitness training.</a:t>
            </a:r>
          </a:p>
          <a:p>
            <a:endParaRPr lang="en-US" dirty="0"/>
          </a:p>
          <a:p>
            <a:r>
              <a:rPr lang="en-US" dirty="0" smtClean="0"/>
              <a:t>I can exhibit appropriate behavior during weight training and follow safety precautions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5723765" y="5298009"/>
            <a:ext cx="6096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-locker room unlocked for 5 minutes</a:t>
            </a:r>
          </a:p>
          <a:p>
            <a:r>
              <a:rPr lang="en-US" dirty="0"/>
              <a:t>                                 -students use remaining time to cool down &amp; rehydrate if necessary</a:t>
            </a: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127601"/>
            <a:ext cx="5881424" cy="15483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33204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FD5202AA-C441-4D39-88DA-989BA25CBB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269" y="-58094"/>
            <a:ext cx="5253351" cy="3216265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sz="2000" b="1" dirty="0">
              <a:solidFill>
                <a:srgbClr val="FF000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Standard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: </a:t>
            </a:r>
            <a:r>
              <a:rPr lang="en-US" altLang="en-US" sz="2000" b="1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endParaRPr lang="en-US" altLang="en-US" sz="2000" b="1" dirty="0" smtClean="0">
              <a:solidFill>
                <a:srgbClr val="FF000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 smtClean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PEWT.4 </a:t>
            </a:r>
            <a:r>
              <a:rPr lang="en-US" altLang="en-US" sz="11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The physically educated student exhibits responsible personal and social behavior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that respects self and others in physical activity settings.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a. Displays the ability to follow rules, procedures, and routines appropriate in the weight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training setting.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b. Exhibits the ability to demonstrate safe and responsible behavior.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c. Identifies the difference between encouraging and discouraging progression while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training.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d. Demonstrates the ability to apply the rules and etiquette of various weight training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activities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endParaRPr kumimoji="0" lang="en-US" altLang="en-US" sz="2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F3AC3AF-B088-4CD5-9439-3B1D38BA33DE}"/>
              </a:ext>
            </a:extLst>
          </p:cNvPr>
          <p:cNvSpPr/>
          <p:nvPr/>
        </p:nvSpPr>
        <p:spPr>
          <a:xfrm>
            <a:off x="1535056" y="-65789"/>
            <a:ext cx="336351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u="sng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Thursday </a:t>
            </a:r>
            <a:r>
              <a:rPr lang="en-US" sz="2800" b="1" u="sng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Agenda</a:t>
            </a:r>
            <a:endParaRPr lang="en-US" sz="2800" u="sng" dirty="0">
              <a:solidFill>
                <a:srgbClr val="0070C0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1888BD9-B185-4B88-A0D8-8EEB4F405AC1}"/>
              </a:ext>
            </a:extLst>
          </p:cNvPr>
          <p:cNvSpPr/>
          <p:nvPr/>
        </p:nvSpPr>
        <p:spPr>
          <a:xfrm>
            <a:off x="7889491" y="84241"/>
            <a:ext cx="210365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Learning Target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A1F7BB7-6103-4D0C-A35E-B923B4953942}"/>
              </a:ext>
            </a:extLst>
          </p:cNvPr>
          <p:cNvSpPr/>
          <p:nvPr/>
        </p:nvSpPr>
        <p:spPr>
          <a:xfrm>
            <a:off x="275173" y="3234473"/>
            <a:ext cx="278238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Criteria for Success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BC248B4-6833-4180-9A8B-5296FE9B99CB}"/>
              </a:ext>
            </a:extLst>
          </p:cNvPr>
          <p:cNvSpPr/>
          <p:nvPr/>
        </p:nvSpPr>
        <p:spPr>
          <a:xfrm>
            <a:off x="7889491" y="1005058"/>
            <a:ext cx="293061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Opening  ( 10-15 mins)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2EB6FBD-DDB1-42AE-9848-F18D2D926FB3}"/>
              </a:ext>
            </a:extLst>
          </p:cNvPr>
          <p:cNvSpPr/>
          <p:nvPr/>
        </p:nvSpPr>
        <p:spPr>
          <a:xfrm>
            <a:off x="7889491" y="1635149"/>
            <a:ext cx="370825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Work-session  ( 20 - 25 mins)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11349C9-89CB-43A5-B69F-A1C87D4684FF}"/>
              </a:ext>
            </a:extLst>
          </p:cNvPr>
          <p:cNvSpPr/>
          <p:nvPr/>
        </p:nvSpPr>
        <p:spPr>
          <a:xfrm>
            <a:off x="8007531" y="4865689"/>
            <a:ext cx="305042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Closing  ( 05 – 10 mins</a:t>
            </a:r>
            <a:r>
              <a:rPr lang="en-US" sz="2000" b="1" dirty="0" smtClean="0">
                <a:solidFill>
                  <a:srgbClr val="FF0000"/>
                </a:solidFill>
                <a:latin typeface="Arial" panose="020B0604020202020204" pitchFamily="34" charset="0"/>
              </a:rPr>
              <a:t>)</a:t>
            </a:r>
          </a:p>
          <a:p>
            <a:endParaRPr lang="en-US" sz="2000" b="1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7395489-B369-4270-BAEF-632D8344F606}"/>
              </a:ext>
            </a:extLst>
          </p:cNvPr>
          <p:cNvSpPr/>
          <p:nvPr/>
        </p:nvSpPr>
        <p:spPr>
          <a:xfrm>
            <a:off x="5764263" y="416563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I can demonstrate my understanding of proper warm-up, exercise techniques and cool down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C50BB21-5FC7-416E-8168-242CC5DBF6FF}"/>
              </a:ext>
            </a:extLst>
          </p:cNvPr>
          <p:cNvSpPr/>
          <p:nvPr/>
        </p:nvSpPr>
        <p:spPr>
          <a:xfrm>
            <a:off x="5786775" y="1350656"/>
            <a:ext cx="641425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10 minute Walk &amp; Attendance </a:t>
            </a:r>
            <a:endParaRPr lang="en-US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EA369CFF-2543-486A-AC66-54E22BBF72C1}"/>
              </a:ext>
            </a:extLst>
          </p:cNvPr>
          <p:cNvSpPr/>
          <p:nvPr/>
        </p:nvSpPr>
        <p:spPr>
          <a:xfrm>
            <a:off x="119270" y="2893739"/>
            <a:ext cx="3094194" cy="11866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dirty="0" smtClean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786775" y="2003367"/>
            <a:ext cx="6073488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AutoNum type="arabicPeriod"/>
            </a:pPr>
            <a:r>
              <a:rPr lang="en-US" sz="1600" dirty="0"/>
              <a:t>Locker rooms unlocked &amp; students go to bleachers to track &amp; record distance &amp; heart rate (partner with someone near you during walk if you don’t have tracking device: post on canvas)-5 minutes then locked </a:t>
            </a:r>
          </a:p>
          <a:p>
            <a:pPr marL="228600" indent="-228600">
              <a:buAutoNum type="arabicPeriod"/>
            </a:pPr>
            <a:r>
              <a:rPr lang="en-US" sz="1600" dirty="0"/>
              <a:t>Students report to stage &amp; begin to fill in notebook using teacher </a:t>
            </a:r>
            <a:r>
              <a:rPr lang="en-US" sz="1600" dirty="0" smtClean="0"/>
              <a:t>instructions</a:t>
            </a:r>
            <a:endParaRPr lang="en-US" sz="1600" dirty="0"/>
          </a:p>
          <a:p>
            <a:pPr marL="228600" indent="-228600">
              <a:buAutoNum type="arabicPeriod"/>
            </a:pPr>
            <a:r>
              <a:rPr lang="en-US" sz="1600" dirty="0"/>
              <a:t>Station workout </a:t>
            </a:r>
            <a:r>
              <a:rPr lang="en-US" sz="1600" dirty="0" smtClean="0"/>
              <a:t>(1 min x 2) </a:t>
            </a:r>
            <a:r>
              <a:rPr lang="en-US" sz="1600" dirty="0"/>
              <a:t>sec each set just for demo of rotation): bench press, lateral-frontal lifts, bicep curls, bent over row, squats, lunges, calf raises, deadlifts </a:t>
            </a:r>
          </a:p>
          <a:p>
            <a:r>
              <a:rPr lang="en-US" sz="1600" dirty="0" smtClean="0"/>
              <a:t>4. Cool down stretches </a:t>
            </a:r>
            <a:endParaRPr lang="en-US" sz="1600" dirty="0"/>
          </a:p>
        </p:txBody>
      </p:sp>
      <p:sp>
        <p:nvSpPr>
          <p:cNvPr id="16" name="TextBox 15"/>
          <p:cNvSpPr txBox="1"/>
          <p:nvPr/>
        </p:nvSpPr>
        <p:spPr>
          <a:xfrm>
            <a:off x="483326" y="3866606"/>
            <a:ext cx="3409405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 can explain the importance of  a proper warm-up &amp; cool down during fitness training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r>
              <a:rPr lang="en-US" dirty="0"/>
              <a:t>I can exhibit appropriate behavior during weight training and follow safety precautions</a:t>
            </a:r>
          </a:p>
          <a:p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5764263" y="5219632"/>
            <a:ext cx="6096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/>
              <a:t>-locker </a:t>
            </a:r>
            <a:r>
              <a:rPr lang="en-US" dirty="0"/>
              <a:t>room unlocked for 5 minutes</a:t>
            </a:r>
          </a:p>
          <a:p>
            <a:r>
              <a:rPr lang="en-US" dirty="0"/>
              <a:t>                                 -students use remaining time to cool down &amp; rehydrate if necessary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24754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FD5202AA-C441-4D39-88DA-989BA25CBB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269" y="476941"/>
            <a:ext cx="5903103" cy="286232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sz="2000" b="1" dirty="0">
              <a:solidFill>
                <a:srgbClr val="FF000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Standard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: </a:t>
            </a:r>
            <a:endParaRPr kumimoji="0" lang="en-US" altLang="en-US" sz="20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000" b="1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altLang="en-US" sz="1100" b="1" dirty="0">
                <a:latin typeface="Arial" panose="020B0604020202020204" pitchFamily="34" charset="0"/>
                <a:ea typeface="Times New Roman" panose="02020603050405020304" pitchFamily="18" charset="0"/>
              </a:rPr>
              <a:t>PEWT.4 The physically educated student exhibits responsible personal and social behavior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latin typeface="Arial" panose="020B0604020202020204" pitchFamily="34" charset="0"/>
                <a:ea typeface="Times New Roman" panose="02020603050405020304" pitchFamily="18" charset="0"/>
              </a:rPr>
              <a:t>that respects self and others in physical activity settings.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latin typeface="Arial" panose="020B0604020202020204" pitchFamily="34" charset="0"/>
                <a:ea typeface="Times New Roman" panose="02020603050405020304" pitchFamily="18" charset="0"/>
              </a:rPr>
              <a:t>a. Displays the ability to follow rules, procedures, and routines appropriate in the weight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latin typeface="Arial" panose="020B0604020202020204" pitchFamily="34" charset="0"/>
                <a:ea typeface="Times New Roman" panose="02020603050405020304" pitchFamily="18" charset="0"/>
              </a:rPr>
              <a:t>training setting.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latin typeface="Arial" panose="020B0604020202020204" pitchFamily="34" charset="0"/>
                <a:ea typeface="Times New Roman" panose="02020603050405020304" pitchFamily="18" charset="0"/>
              </a:rPr>
              <a:t>b. Exhibits the ability to demonstrate safe and responsible behavior.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latin typeface="Arial" panose="020B0604020202020204" pitchFamily="34" charset="0"/>
                <a:ea typeface="Times New Roman" panose="02020603050405020304" pitchFamily="18" charset="0"/>
              </a:rPr>
              <a:t>c. Identifies the difference between encouraging and discouraging progression while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latin typeface="Arial" panose="020B0604020202020204" pitchFamily="34" charset="0"/>
                <a:ea typeface="Times New Roman" panose="02020603050405020304" pitchFamily="18" charset="0"/>
              </a:rPr>
              <a:t>training.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latin typeface="Arial" panose="020B0604020202020204" pitchFamily="34" charset="0"/>
                <a:ea typeface="Times New Roman" panose="02020603050405020304" pitchFamily="18" charset="0"/>
              </a:rPr>
              <a:t>d. Demonstrates the ability to apply the rules and etiquette of various weight training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latin typeface="Arial" panose="020B0604020202020204" pitchFamily="34" charset="0"/>
                <a:ea typeface="Times New Roman" panose="02020603050405020304" pitchFamily="18" charset="0"/>
              </a:rPr>
              <a:t>activities</a:t>
            </a:r>
            <a:endParaRPr kumimoji="0" lang="en-US" altLang="en-US" sz="1100" b="1" i="0" u="none" strike="noStrike" cap="none" normalizeH="0" baseline="0" dirty="0">
              <a:ln>
                <a:noFill/>
              </a:ln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endParaRPr lang="en-US" sz="1000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F3AC3AF-B088-4CD5-9439-3B1D38BA33DE}"/>
              </a:ext>
            </a:extLst>
          </p:cNvPr>
          <p:cNvSpPr/>
          <p:nvPr/>
        </p:nvSpPr>
        <p:spPr>
          <a:xfrm>
            <a:off x="1535056" y="-65789"/>
            <a:ext cx="336351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u="sng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Friday </a:t>
            </a:r>
            <a:r>
              <a:rPr lang="en-US" sz="2800" b="1" u="sng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Agenda</a:t>
            </a:r>
            <a:endParaRPr lang="en-US" sz="2800" u="sng" dirty="0">
              <a:solidFill>
                <a:srgbClr val="0070C0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1888BD9-B185-4B88-A0D8-8EEB4F405AC1}"/>
              </a:ext>
            </a:extLst>
          </p:cNvPr>
          <p:cNvSpPr/>
          <p:nvPr/>
        </p:nvSpPr>
        <p:spPr>
          <a:xfrm>
            <a:off x="7889491" y="84241"/>
            <a:ext cx="210365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Learning Target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A1F7BB7-6103-4D0C-A35E-B923B4953942}"/>
              </a:ext>
            </a:extLst>
          </p:cNvPr>
          <p:cNvSpPr/>
          <p:nvPr/>
        </p:nvSpPr>
        <p:spPr>
          <a:xfrm>
            <a:off x="275173" y="3234473"/>
            <a:ext cx="278238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Criteria for Success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BC248B4-6833-4180-9A8B-5296FE9B99CB}"/>
              </a:ext>
            </a:extLst>
          </p:cNvPr>
          <p:cNvSpPr/>
          <p:nvPr/>
        </p:nvSpPr>
        <p:spPr>
          <a:xfrm>
            <a:off x="7889491" y="1005058"/>
            <a:ext cx="293061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Opening  ( 10-15 mins)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2EB6FBD-DDB1-42AE-9848-F18D2D926FB3}"/>
              </a:ext>
            </a:extLst>
          </p:cNvPr>
          <p:cNvSpPr/>
          <p:nvPr/>
        </p:nvSpPr>
        <p:spPr>
          <a:xfrm>
            <a:off x="7889491" y="1635149"/>
            <a:ext cx="370825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Work-session  ( 20 - 25 mins)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11349C9-89CB-43A5-B69F-A1C87D4684FF}"/>
              </a:ext>
            </a:extLst>
          </p:cNvPr>
          <p:cNvSpPr/>
          <p:nvPr/>
        </p:nvSpPr>
        <p:spPr>
          <a:xfrm>
            <a:off x="8007531" y="4865689"/>
            <a:ext cx="305042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Closing  ( 05 – 10 mins</a:t>
            </a:r>
            <a:r>
              <a:rPr lang="en-US" sz="2000" b="1" dirty="0" smtClean="0">
                <a:solidFill>
                  <a:srgbClr val="FF0000"/>
                </a:solidFill>
                <a:latin typeface="Arial" panose="020B0604020202020204" pitchFamily="34" charset="0"/>
              </a:rPr>
              <a:t>)</a:t>
            </a:r>
          </a:p>
          <a:p>
            <a:endParaRPr lang="en-US" sz="2000" b="1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7395489-B369-4270-BAEF-632D8344F606}"/>
              </a:ext>
            </a:extLst>
          </p:cNvPr>
          <p:cNvSpPr/>
          <p:nvPr/>
        </p:nvSpPr>
        <p:spPr>
          <a:xfrm>
            <a:off x="5764263" y="416563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/>
              <a:t>Freestyle Friday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C50BB21-5FC7-416E-8168-242CC5DBF6FF}"/>
              </a:ext>
            </a:extLst>
          </p:cNvPr>
          <p:cNvSpPr/>
          <p:nvPr/>
        </p:nvSpPr>
        <p:spPr>
          <a:xfrm>
            <a:off x="5786775" y="1350656"/>
            <a:ext cx="641425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Attendance </a:t>
            </a:r>
            <a:endParaRPr lang="en-US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EA369CFF-2543-486A-AC66-54E22BBF72C1}"/>
              </a:ext>
            </a:extLst>
          </p:cNvPr>
          <p:cNvSpPr/>
          <p:nvPr/>
        </p:nvSpPr>
        <p:spPr>
          <a:xfrm>
            <a:off x="119270" y="2893739"/>
            <a:ext cx="3094194" cy="11866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dirty="0" smtClean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786775" y="2003367"/>
            <a:ext cx="60734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AutoNum type="arabicPeriod"/>
            </a:pPr>
            <a:r>
              <a:rPr lang="en-US" sz="1200" dirty="0" smtClean="0"/>
              <a:t>Students are able to engage in various activities/sports typically those that they are most interested </a:t>
            </a:r>
          </a:p>
          <a:p>
            <a:pPr marL="228600" indent="-228600">
              <a:buAutoNum type="arabicPeriod"/>
            </a:pPr>
            <a:r>
              <a:rPr lang="en-US" sz="1200" dirty="0" smtClean="0"/>
              <a:t>Teacher will conference will students and possibly make parent phone calls/contact as needed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137476" y="5573575"/>
            <a:ext cx="54602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N/A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483326" y="3866606"/>
            <a:ext cx="340940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 can demonstrate my understanding of the rules, procedures, and expectations by following them during class time and asking questions to teacher if necessary.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42808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" name="Group 23">
            <a:extLst>
              <a:ext uri="{FF2B5EF4-FFF2-40B4-BE49-F238E27FC236}">
                <a16:creationId xmlns:a16="http://schemas.microsoft.com/office/drawing/2014/main" id="{20F95502-65C6-482A-9B40-DDCB8DAA9D75}"/>
              </a:ext>
            </a:extLst>
          </p:cNvPr>
          <p:cNvGrpSpPr/>
          <p:nvPr/>
        </p:nvGrpSpPr>
        <p:grpSpPr>
          <a:xfrm>
            <a:off x="57" y="1"/>
            <a:ext cx="12191887" cy="514567"/>
            <a:chOff x="-324644" y="2222500"/>
            <a:chExt cx="22261685" cy="1302327"/>
          </a:xfrm>
        </p:grpSpPr>
        <p:sp>
          <p:nvSpPr>
            <p:cNvPr id="2" name="object 2"/>
            <p:cNvSpPr/>
            <p:nvPr/>
          </p:nvSpPr>
          <p:spPr>
            <a:xfrm>
              <a:off x="-324644" y="2222500"/>
              <a:ext cx="5600193" cy="1302327"/>
            </a:xfrm>
            <a:custGeom>
              <a:avLst/>
              <a:gdLst/>
              <a:ahLst/>
              <a:cxnLst/>
              <a:rect l="l" t="t" r="r" b="b"/>
              <a:pathLst>
                <a:path w="1892300" h="440055">
                  <a:moveTo>
                    <a:pt x="0" y="439737"/>
                  </a:moveTo>
                  <a:lnTo>
                    <a:pt x="1892300" y="439737"/>
                  </a:lnTo>
                  <a:lnTo>
                    <a:pt x="1892300" y="0"/>
                  </a:lnTo>
                  <a:lnTo>
                    <a:pt x="0" y="0"/>
                  </a:lnTo>
                  <a:lnTo>
                    <a:pt x="0" y="439737"/>
                  </a:lnTo>
                  <a:close/>
                </a:path>
              </a:pathLst>
            </a:custGeom>
            <a:solidFill>
              <a:srgbClr val="009EF3"/>
            </a:solidFill>
          </p:spPr>
          <p:txBody>
            <a:bodyPr wrap="square" lIns="0" tIns="0" rIns="0" bIns="0" rtlCol="0"/>
            <a:lstStyle/>
            <a:p>
              <a:endParaRPr sz="1154" dirty="0"/>
            </a:p>
          </p:txBody>
        </p:sp>
        <p:sp>
          <p:nvSpPr>
            <p:cNvPr id="3" name="object 3"/>
            <p:cNvSpPr/>
            <p:nvPr/>
          </p:nvSpPr>
          <p:spPr>
            <a:xfrm>
              <a:off x="16363156" y="2222500"/>
              <a:ext cx="5573885" cy="1302327"/>
            </a:xfrm>
            <a:custGeom>
              <a:avLst/>
              <a:gdLst/>
              <a:ahLst/>
              <a:cxnLst/>
              <a:rect l="l" t="t" r="r" b="b"/>
              <a:pathLst>
                <a:path w="1883409" h="440055">
                  <a:moveTo>
                    <a:pt x="0" y="0"/>
                  </a:moveTo>
                  <a:lnTo>
                    <a:pt x="0" y="439737"/>
                  </a:lnTo>
                  <a:lnTo>
                    <a:pt x="1883155" y="439737"/>
                  </a:lnTo>
                  <a:lnTo>
                    <a:pt x="1883155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8200"/>
            </a:solidFill>
          </p:spPr>
          <p:txBody>
            <a:bodyPr wrap="square" lIns="0" tIns="0" rIns="0" bIns="0" rtlCol="0"/>
            <a:lstStyle/>
            <a:p>
              <a:endParaRPr sz="1154" dirty="0"/>
            </a:p>
          </p:txBody>
        </p:sp>
        <p:sp>
          <p:nvSpPr>
            <p:cNvPr id="22" name="object 2">
              <a:extLst>
                <a:ext uri="{FF2B5EF4-FFF2-40B4-BE49-F238E27FC236}">
                  <a16:creationId xmlns:a16="http://schemas.microsoft.com/office/drawing/2014/main" id="{3708B453-DDCE-42C1-9AB9-A8D5DDCA46AD}"/>
                </a:ext>
              </a:extLst>
            </p:cNvPr>
            <p:cNvSpPr/>
            <p:nvPr/>
          </p:nvSpPr>
          <p:spPr>
            <a:xfrm>
              <a:off x="5237956" y="2222500"/>
              <a:ext cx="5600193" cy="1302327"/>
            </a:xfrm>
            <a:custGeom>
              <a:avLst/>
              <a:gdLst/>
              <a:ahLst/>
              <a:cxnLst/>
              <a:rect l="l" t="t" r="r" b="b"/>
              <a:pathLst>
                <a:path w="1892300" h="440055">
                  <a:moveTo>
                    <a:pt x="0" y="439737"/>
                  </a:moveTo>
                  <a:lnTo>
                    <a:pt x="1892300" y="439737"/>
                  </a:lnTo>
                  <a:lnTo>
                    <a:pt x="1892300" y="0"/>
                  </a:lnTo>
                  <a:lnTo>
                    <a:pt x="0" y="0"/>
                  </a:lnTo>
                  <a:lnTo>
                    <a:pt x="0" y="439737"/>
                  </a:lnTo>
                  <a:close/>
                </a:path>
              </a:pathLst>
            </a:custGeom>
            <a:solidFill>
              <a:srgbClr val="FFBF00"/>
            </a:solidFill>
          </p:spPr>
          <p:txBody>
            <a:bodyPr wrap="square" lIns="0" tIns="0" rIns="0" bIns="0" rtlCol="0"/>
            <a:lstStyle/>
            <a:p>
              <a:endParaRPr sz="1154" dirty="0"/>
            </a:p>
          </p:txBody>
        </p:sp>
        <p:sp>
          <p:nvSpPr>
            <p:cNvPr id="23" name="object 2">
              <a:extLst>
                <a:ext uri="{FF2B5EF4-FFF2-40B4-BE49-F238E27FC236}">
                  <a16:creationId xmlns:a16="http://schemas.microsoft.com/office/drawing/2014/main" id="{7D360C87-DA57-4F00-96B5-35199AD11657}"/>
                </a:ext>
              </a:extLst>
            </p:cNvPr>
            <p:cNvSpPr/>
            <p:nvPr/>
          </p:nvSpPr>
          <p:spPr>
            <a:xfrm>
              <a:off x="10800556" y="2222500"/>
              <a:ext cx="5600193" cy="1302327"/>
            </a:xfrm>
            <a:custGeom>
              <a:avLst/>
              <a:gdLst/>
              <a:ahLst/>
              <a:cxnLst/>
              <a:rect l="l" t="t" r="r" b="b"/>
              <a:pathLst>
                <a:path w="1892300" h="440055">
                  <a:moveTo>
                    <a:pt x="0" y="439737"/>
                  </a:moveTo>
                  <a:lnTo>
                    <a:pt x="1892300" y="439737"/>
                  </a:lnTo>
                  <a:lnTo>
                    <a:pt x="1892300" y="0"/>
                  </a:lnTo>
                  <a:lnTo>
                    <a:pt x="0" y="0"/>
                  </a:lnTo>
                  <a:lnTo>
                    <a:pt x="0" y="439737"/>
                  </a:lnTo>
                  <a:close/>
                </a:path>
              </a:pathLst>
            </a:custGeom>
            <a:solidFill>
              <a:srgbClr val="FFA100"/>
            </a:solidFill>
          </p:spPr>
          <p:txBody>
            <a:bodyPr wrap="square" lIns="0" tIns="0" rIns="0" bIns="0" rtlCol="0"/>
            <a:lstStyle/>
            <a:p>
              <a:endParaRPr sz="1154" dirty="0"/>
            </a:p>
          </p:txBody>
        </p:sp>
      </p:grpSp>
      <p:sp>
        <p:nvSpPr>
          <p:cNvPr id="19" name="object 19"/>
          <p:cNvSpPr/>
          <p:nvPr/>
        </p:nvSpPr>
        <p:spPr>
          <a:xfrm flipV="1">
            <a:off x="1198632" y="1617209"/>
            <a:ext cx="4935805" cy="175929"/>
          </a:xfrm>
          <a:custGeom>
            <a:avLst/>
            <a:gdLst/>
            <a:ahLst/>
            <a:cxnLst/>
            <a:rect l="l" t="t" r="r" b="b"/>
            <a:pathLst>
              <a:path w="4686300">
                <a:moveTo>
                  <a:pt x="0" y="0"/>
                </a:moveTo>
                <a:lnTo>
                  <a:pt x="4686300" y="0"/>
                </a:lnTo>
              </a:path>
            </a:pathLst>
          </a:custGeom>
          <a:ln w="8466">
            <a:solidFill>
              <a:srgbClr val="002E8E"/>
            </a:solidFill>
          </a:ln>
        </p:spPr>
        <p:txBody>
          <a:bodyPr wrap="square" lIns="0" tIns="0" rIns="0" bIns="0" rtlCol="0"/>
          <a:lstStyle/>
          <a:p>
            <a:pPr algn="ctr"/>
            <a:endParaRPr sz="1154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566BFC9-0871-42F0-9EED-E2429E411E39}"/>
              </a:ext>
            </a:extLst>
          </p:cNvPr>
          <p:cNvSpPr/>
          <p:nvPr/>
        </p:nvSpPr>
        <p:spPr>
          <a:xfrm>
            <a:off x="1079743" y="869808"/>
            <a:ext cx="308219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>
                <a:ln w="13462">
                  <a:solidFill>
                    <a:srgbClr val="0070C0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Resources</a:t>
            </a:r>
            <a:endParaRPr lang="en-US" sz="5400" b="1" cap="none" spc="0" dirty="0">
              <a:ln w="13462">
                <a:solidFill>
                  <a:srgbClr val="0070C0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290776" y="2148378"/>
            <a:ext cx="310514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www.nike.com/nrc-app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209727" y="2711113"/>
            <a:ext cx="326724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hlinkClick r:id="rId4"/>
              </a:rPr>
              <a:t>https://</a:t>
            </a:r>
            <a:r>
              <a:rPr lang="en-US" dirty="0" smtClean="0">
                <a:hlinkClick r:id="rId4"/>
              </a:rPr>
              <a:t>www.rcboe.org/westside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04155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2814</TotalTime>
  <Words>1394</Words>
  <Application>Microsoft Office PowerPoint</Application>
  <PresentationFormat>Widescreen</PresentationFormat>
  <Paragraphs>155</Paragraphs>
  <Slides>8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Thiyagarajan, Srinivasan</dc:creator>
  <cp:lastModifiedBy>Thomas, Dartayvia</cp:lastModifiedBy>
  <cp:revision>41</cp:revision>
  <dcterms:created xsi:type="dcterms:W3CDTF">2022-07-27T15:29:14Z</dcterms:created>
  <dcterms:modified xsi:type="dcterms:W3CDTF">2022-08-05T12:58:39Z</dcterms:modified>
</cp:coreProperties>
</file>